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3" r:id="rId8"/>
    <p:sldId id="282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Obiettivi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Comprendere</a:t>
          </a:r>
          <a:r>
            <a:rPr lang="en-US" dirty="0"/>
            <a:t> </a:t>
          </a:r>
          <a:r>
            <a:rPr lang="en-US" dirty="0" err="1"/>
            <a:t>sorgenti</a:t>
          </a:r>
          <a:r>
            <a:rPr lang="en-US" dirty="0"/>
            <a:t> </a:t>
          </a:r>
          <a:r>
            <a:rPr lang="en-US" dirty="0" err="1"/>
            <a:t>economiche</a:t>
          </a: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Metodo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Mappa</a:t>
          </a:r>
          <a:r>
            <a:rPr lang="en-US" dirty="0"/>
            <a:t> </a:t>
          </a:r>
          <a:r>
            <a:rPr lang="en-US" dirty="0" err="1"/>
            <a:t>geografica</a:t>
          </a: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Risultati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Comuni</a:t>
          </a:r>
          <a:r>
            <a:rPr lang="en-US" dirty="0"/>
            <a:t> </a:t>
          </a:r>
          <a:r>
            <a:rPr lang="en-US" dirty="0" err="1"/>
            <a:t>piccoli</a:t>
          </a:r>
          <a:r>
            <a:rPr lang="en-US" dirty="0"/>
            <a:t> </a:t>
          </a:r>
          <a:r>
            <a:rPr lang="en-US" dirty="0" err="1"/>
            <a:t>meno</a:t>
          </a:r>
          <a:r>
            <a:rPr lang="en-US" dirty="0"/>
            <a:t> virtuosi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Analizare</a:t>
          </a:r>
          <a:r>
            <a:rPr lang="en-US" dirty="0"/>
            <a:t> </a:t>
          </a:r>
          <a:r>
            <a:rPr lang="en-US" dirty="0" err="1"/>
            <a:t>spesa</a:t>
          </a:r>
          <a:r>
            <a:rPr lang="en-US" dirty="0"/>
            <a:t> </a:t>
          </a:r>
          <a:r>
            <a:rPr lang="en-US" dirty="0" err="1"/>
            <a:t>procapite</a:t>
          </a:r>
          <a:endParaRPr lang="en-US" dirty="0"/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Individuare</a:t>
          </a:r>
          <a:r>
            <a:rPr lang="en-US" dirty="0"/>
            <a:t> </a:t>
          </a:r>
          <a:r>
            <a:rPr lang="en-US" dirty="0" err="1"/>
            <a:t>migliori</a:t>
          </a:r>
          <a:r>
            <a:rPr lang="en-US" dirty="0"/>
            <a:t> e </a:t>
          </a:r>
          <a:r>
            <a:rPr lang="en-US" dirty="0" err="1"/>
            <a:t>peggiori</a:t>
          </a:r>
          <a:r>
            <a:rPr lang="en-US" dirty="0"/>
            <a:t> </a:t>
          </a:r>
          <a:r>
            <a:rPr lang="en-US" dirty="0" err="1"/>
            <a:t>pratiche</a:t>
          </a:r>
          <a:endParaRPr lang="en-US" dirty="0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Tree Map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Box Plot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Regioni</a:t>
          </a:r>
          <a:r>
            <a:rPr lang="en-US" dirty="0"/>
            <a:t> poco </a:t>
          </a:r>
          <a:r>
            <a:rPr lang="en-US" dirty="0" err="1"/>
            <a:t>virtuose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Province </a:t>
          </a:r>
          <a:r>
            <a:rPr lang="en-US" dirty="0" err="1"/>
            <a:t>piu</a:t>
          </a:r>
          <a:r>
            <a:rPr lang="en-US" dirty="0"/>
            <a:t> </a:t>
          </a:r>
          <a:r>
            <a:rPr lang="en-US" dirty="0" err="1"/>
            <a:t>virtuose</a:t>
          </a:r>
          <a:endParaRPr lang="en-US" dirty="0"/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Obiettivi</a:t>
          </a:r>
          <a:endParaRPr lang="en-US" sz="3000" kern="1200" dirty="0"/>
        </a:p>
      </dsp:txBody>
      <dsp:txXfrm>
        <a:off x="4228" y="144615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Comprendere</a:t>
          </a:r>
          <a:r>
            <a:rPr lang="en-US" sz="1700" kern="1200" dirty="0"/>
            <a:t> </a:t>
          </a:r>
          <a:r>
            <a:rPr lang="en-US" sz="1700" kern="1200" dirty="0" err="1"/>
            <a:t>sorgenti</a:t>
          </a:r>
          <a:r>
            <a:rPr lang="en-US" sz="1700" kern="1200" dirty="0"/>
            <a:t> </a:t>
          </a:r>
          <a:r>
            <a:rPr lang="en-US" sz="1700" kern="1200" dirty="0" err="1"/>
            <a:t>economiche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Analizare</a:t>
          </a:r>
          <a:r>
            <a:rPr lang="en-US" sz="1700" kern="1200" dirty="0"/>
            <a:t> </a:t>
          </a:r>
          <a:r>
            <a:rPr lang="en-US" sz="1700" kern="1200" dirty="0" err="1"/>
            <a:t>spesa</a:t>
          </a:r>
          <a:r>
            <a:rPr lang="en-US" sz="1700" kern="1200" dirty="0"/>
            <a:t> </a:t>
          </a:r>
          <a:r>
            <a:rPr lang="en-US" sz="1700" kern="1200" dirty="0" err="1"/>
            <a:t>procapite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Individuare</a:t>
          </a:r>
          <a:r>
            <a:rPr lang="en-US" sz="1700" kern="1200" dirty="0"/>
            <a:t> </a:t>
          </a:r>
          <a:r>
            <a:rPr lang="en-US" sz="1700" kern="1200" dirty="0" err="1"/>
            <a:t>migliori</a:t>
          </a:r>
          <a:r>
            <a:rPr lang="en-US" sz="1700" kern="1200" dirty="0"/>
            <a:t> e </a:t>
          </a:r>
          <a:r>
            <a:rPr lang="en-US" sz="1700" kern="1200" dirty="0" err="1"/>
            <a:t>peggiori</a:t>
          </a:r>
          <a:r>
            <a:rPr lang="en-US" sz="1700" kern="1200" dirty="0"/>
            <a:t> </a:t>
          </a:r>
          <a:r>
            <a:rPr lang="en-US" sz="1700" kern="1200" dirty="0" err="1"/>
            <a:t>pratiche</a:t>
          </a:r>
          <a:endParaRPr lang="en-US" sz="1700" kern="1200" dirty="0"/>
        </a:p>
      </dsp:txBody>
      <dsp:txXfrm>
        <a:off x="4228" y="1974668"/>
        <a:ext cx="3088125" cy="1515164"/>
      </dsp:txXfrm>
    </dsp:sp>
    <dsp:sp modelId="{210823F6-AC1A-46E3-9D99-A319DF497539}">
      <dsp:nvSpPr>
        <dsp:cNvPr id="0" name=""/>
        <dsp:cNvSpPr/>
      </dsp:nvSpPr>
      <dsp:spPr>
        <a:xfrm>
          <a:off x="4636415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Metodo</a:t>
          </a:r>
          <a:endParaRPr lang="en-US" sz="3000" kern="1200" dirty="0"/>
        </a:p>
      </dsp:txBody>
      <dsp:txXfrm>
        <a:off x="3632774" y="144615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Mappa</a:t>
          </a:r>
          <a:r>
            <a:rPr lang="en-US" sz="1700" kern="1200" dirty="0"/>
            <a:t> </a:t>
          </a:r>
          <a:r>
            <a:rPr lang="en-US" sz="1700" kern="1200" dirty="0" err="1"/>
            <a:t>geografica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Tree Map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Box Plot</a:t>
          </a:r>
        </a:p>
      </dsp:txBody>
      <dsp:txXfrm>
        <a:off x="3632774" y="1974668"/>
        <a:ext cx="3088125" cy="1515164"/>
      </dsp:txXfrm>
    </dsp:sp>
    <dsp:sp modelId="{B0A3ABD2-C471-4A21-8AEF-3843C86919E1}">
      <dsp:nvSpPr>
        <dsp:cNvPr id="0" name=""/>
        <dsp:cNvSpPr/>
      </dsp:nvSpPr>
      <dsp:spPr>
        <a:xfrm>
          <a:off x="8264962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Risultati</a:t>
          </a:r>
          <a:endParaRPr lang="en-US" sz="3000" kern="1200" dirty="0"/>
        </a:p>
      </dsp:txBody>
      <dsp:txXfrm>
        <a:off x="7261321" y="144615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Comuni</a:t>
          </a:r>
          <a:r>
            <a:rPr lang="en-US" sz="1700" kern="1200" dirty="0"/>
            <a:t> </a:t>
          </a:r>
          <a:r>
            <a:rPr lang="en-US" sz="1700" kern="1200" dirty="0" err="1"/>
            <a:t>piccoli</a:t>
          </a:r>
          <a:r>
            <a:rPr lang="en-US" sz="1700" kern="1200" dirty="0"/>
            <a:t> </a:t>
          </a:r>
          <a:r>
            <a:rPr lang="en-US" sz="1700" kern="1200" dirty="0" err="1"/>
            <a:t>meno</a:t>
          </a:r>
          <a:r>
            <a:rPr lang="en-US" sz="1700" kern="1200" dirty="0"/>
            <a:t> virtuosi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Regioni</a:t>
          </a:r>
          <a:r>
            <a:rPr lang="en-US" sz="1700" kern="1200" dirty="0"/>
            <a:t> poco </a:t>
          </a:r>
          <a:r>
            <a:rPr lang="en-US" sz="1700" kern="1200" dirty="0" err="1"/>
            <a:t>virtuose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Province </a:t>
          </a:r>
          <a:r>
            <a:rPr lang="en-US" sz="1700" kern="1200" dirty="0" err="1"/>
            <a:t>piu</a:t>
          </a:r>
          <a:r>
            <a:rPr lang="en-US" sz="1700" kern="1200" dirty="0"/>
            <a:t> </a:t>
          </a:r>
          <a:r>
            <a:rPr lang="en-US" sz="1700" kern="1200" dirty="0" err="1"/>
            <a:t>virtuose</a:t>
          </a:r>
          <a:endParaRPr lang="en-US" sz="1700" kern="1200" dirty="0"/>
        </a:p>
      </dsp:txBody>
      <dsp:txXfrm>
        <a:off x="7261321" y="1974668"/>
        <a:ext cx="3088125" cy="151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Comuni</a:t>
            </a:r>
            <a:r>
              <a:rPr lang="en-US" sz="4000" dirty="0"/>
              <a:t> </a:t>
            </a:r>
            <a:r>
              <a:rPr lang="en-US" sz="4000" dirty="0" err="1"/>
              <a:t>Italiani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dirty="0" err="1">
                <a:solidFill>
                  <a:srgbClr val="5792BA"/>
                </a:solidFill>
              </a:rPr>
              <a:t>Analisi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dei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bilanci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dei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comuni</a:t>
            </a:r>
            <a:r>
              <a:rPr lang="en-US" sz="2300" dirty="0">
                <a:solidFill>
                  <a:srgbClr val="5792BA"/>
                </a:solidFill>
              </a:rPr>
              <a:t> </a:t>
            </a:r>
            <a:r>
              <a:rPr lang="en-US" sz="2300" dirty="0" err="1">
                <a:solidFill>
                  <a:srgbClr val="5792BA"/>
                </a:solidFill>
              </a:rPr>
              <a:t>italiani</a:t>
            </a:r>
            <a:r>
              <a:rPr lang="en-US" sz="2300" dirty="0">
                <a:solidFill>
                  <a:srgbClr val="5792BA"/>
                </a:solidFill>
              </a:rPr>
              <a:t> per </a:t>
            </a:r>
            <a:r>
              <a:rPr lang="en-US" sz="2300" dirty="0" err="1">
                <a:solidFill>
                  <a:srgbClr val="5792BA"/>
                </a:solidFill>
              </a:rPr>
              <a:t>competenza</a:t>
            </a:r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2052" name="Picture 4" descr="Prodotti - Evodevo">
            <a:extLst>
              <a:ext uri="{FF2B5EF4-FFF2-40B4-BE49-F238E27FC236}">
                <a16:creationId xmlns:a16="http://schemas.microsoft.com/office/drawing/2014/main" id="{A3940FC9-BF00-40D2-B47D-573B14A6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8" y="1673524"/>
            <a:ext cx="6634987" cy="33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dell’ </a:t>
            </a:r>
            <a:r>
              <a:rPr lang="en-US" dirty="0" err="1"/>
              <a:t>analisi</a:t>
            </a:r>
            <a:endParaRPr lang="en-US" dirty="0"/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24324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42D6-D690-4783-8589-589BB83B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544530" cy="1257300"/>
          </a:xfrm>
        </p:spPr>
        <p:txBody>
          <a:bodyPr/>
          <a:lstStyle/>
          <a:p>
            <a:r>
              <a:rPr lang="it-IT" dirty="0"/>
              <a:t>Il dataset</a:t>
            </a:r>
          </a:p>
        </p:txBody>
      </p:sp>
      <p:pic>
        <p:nvPicPr>
          <p:cNvPr id="1026" name="Picture 2" descr="Data Set Icon #188971 - Free Icons Library">
            <a:extLst>
              <a:ext uri="{FF2B5EF4-FFF2-40B4-BE49-F238E27FC236}">
                <a16:creationId xmlns:a16="http://schemas.microsoft.com/office/drawing/2014/main" id="{F28FC7AC-61B2-4E7F-9BBC-185A1467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937" y="223837"/>
            <a:ext cx="20288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7FA147-5F76-4426-A1EC-8154E3892AC9}"/>
              </a:ext>
            </a:extLst>
          </p:cNvPr>
          <p:cNvSpPr txBox="1">
            <a:spLocks/>
          </p:cNvSpPr>
          <p:nvPr/>
        </p:nvSpPr>
        <p:spPr>
          <a:xfrm>
            <a:off x="275923" y="2271712"/>
            <a:ext cx="10525427" cy="44577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dirty="0"/>
              <a:t>7000 comuni estratti </a:t>
            </a:r>
          </a:p>
          <a:p>
            <a:pPr algn="l"/>
            <a:r>
              <a:rPr lang="it-IT" dirty="0"/>
              <a:t>Anno bilanci: 2018</a:t>
            </a:r>
          </a:p>
          <a:p>
            <a:pPr algn="l"/>
            <a:r>
              <a:rPr lang="it-IT" dirty="0"/>
              <a:t>Spese: 120 voci</a:t>
            </a:r>
          </a:p>
          <a:p>
            <a:pPr algn="l"/>
            <a:r>
              <a:rPr lang="it-IT" dirty="0"/>
              <a:t>Entrate: </a:t>
            </a:r>
          </a:p>
          <a:p>
            <a:pPr algn="l"/>
            <a:r>
              <a:rPr lang="it-IT" dirty="0"/>
              <a:t>Popolazione: Anno riferimento censimento ISTAT (2011)</a:t>
            </a:r>
          </a:p>
          <a:p>
            <a:pPr algn="l"/>
            <a:r>
              <a:rPr lang="it-IT" dirty="0"/>
              <a:t>Referenza geografica:  Regione - Provincia - Comune</a:t>
            </a:r>
          </a:p>
        </p:txBody>
      </p:sp>
    </p:spTree>
    <p:extLst>
      <p:ext uri="{BB962C8B-B14F-4D97-AF65-F5344CB8AC3E}">
        <p14:creationId xmlns:p14="http://schemas.microsoft.com/office/powerpoint/2010/main" val="88688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B92D-4589-417C-B520-5CA93FDB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95" y="295275"/>
            <a:ext cx="4210655" cy="1257300"/>
          </a:xfrm>
        </p:spPr>
        <p:txBody>
          <a:bodyPr>
            <a:normAutofit fontScale="90000"/>
          </a:bodyPr>
          <a:lstStyle/>
          <a:p>
            <a:r>
              <a:rPr lang="it-IT" dirty="0"/>
              <a:t>Mappa geografica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D10BC-898C-4FD5-96F0-53AC6817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67" r="50057" b="-464"/>
          <a:stretch/>
        </p:blipFill>
        <p:spPr>
          <a:xfrm>
            <a:off x="5354321" y="109380"/>
            <a:ext cx="6563360" cy="65149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674030-34C1-49BF-B419-8126B2BFC39E}"/>
              </a:ext>
            </a:extLst>
          </p:cNvPr>
          <p:cNvSpPr txBox="1">
            <a:spLocks/>
          </p:cNvSpPr>
          <p:nvPr/>
        </p:nvSpPr>
        <p:spPr>
          <a:xfrm>
            <a:off x="428020" y="1990725"/>
            <a:ext cx="4725005" cy="4438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Analisi naïve delle intuizioni dell’ esploratore.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Conferma o fallimento di ipotesi sentimentali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Dati in valori assoluti e pro-capite.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Selezioni regionali, provinciali, comunali e per tipologia di spesa.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CC920-B8B8-487D-9D66-7B6F0BDA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21" y="4667251"/>
            <a:ext cx="3065749" cy="18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55E84-87A2-480F-84BA-00352821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32" y="115981"/>
            <a:ext cx="2316288" cy="66260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02F912-8328-4B4D-A0FB-5887873B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95" y="295275"/>
            <a:ext cx="4290665" cy="1257300"/>
          </a:xfrm>
        </p:spPr>
        <p:txBody>
          <a:bodyPr>
            <a:normAutofit/>
          </a:bodyPr>
          <a:lstStyle/>
          <a:p>
            <a:r>
              <a:rPr lang="it-IT" dirty="0"/>
              <a:t>Box Plot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B1B7B9-53B2-42DC-9968-F4942B65268A}"/>
              </a:ext>
            </a:extLst>
          </p:cNvPr>
          <p:cNvSpPr txBox="1">
            <a:spLocks/>
          </p:cNvSpPr>
          <p:nvPr/>
        </p:nvSpPr>
        <p:spPr>
          <a:xfrm>
            <a:off x="647095" y="1724025"/>
            <a:ext cx="8839805" cy="44577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Avere un messaggio unico e coerente che l'intera infografica serve a fornire.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Rappresentare un sottogruppo di comuni con la sua caratteristica distribuzione.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Code e quartili sono utili per fornire un indicatore visivo relativo alla diffusione dei punteggi.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Visualizzare </a:t>
            </a:r>
            <a:r>
              <a:rPr lang="it-IT" dirty="0" err="1"/>
              <a:t>outliers</a:t>
            </a:r>
            <a:r>
              <a:rPr lang="it-IT" dirty="0"/>
              <a:t>, peggiori e migliori in un solo grafico è estremamente utile e crea un’ idea immediata nell’ analista.  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Dati in valori pro-capite.</a:t>
            </a:r>
          </a:p>
          <a:p>
            <a:endParaRPr lang="it-IT" dirty="0"/>
          </a:p>
          <a:p>
            <a:r>
              <a:rPr lang="it-I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0184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45290-F15C-4752-A849-682BCBBB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07" y="0"/>
            <a:ext cx="557819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F9CA466-547A-4627-87C3-59168506E16A}"/>
              </a:ext>
            </a:extLst>
          </p:cNvPr>
          <p:cNvSpPr txBox="1">
            <a:spLocks/>
          </p:cNvSpPr>
          <p:nvPr/>
        </p:nvSpPr>
        <p:spPr>
          <a:xfrm>
            <a:off x="647095" y="295275"/>
            <a:ext cx="4290665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7E233-A993-4EBC-8B8D-155C06A1ECF8}"/>
              </a:ext>
            </a:extLst>
          </p:cNvPr>
          <p:cNvSpPr txBox="1">
            <a:spLocks/>
          </p:cNvSpPr>
          <p:nvPr/>
        </p:nvSpPr>
        <p:spPr>
          <a:xfrm>
            <a:off x="647095" y="1724025"/>
            <a:ext cx="5578193" cy="445770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Avere un messaggio unico e coerente che l'intera infografica serve a fornire.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Usare semplici combinazioni di colori primari associabili a entrate e uscite.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Decidere cosa è importante e cosa no: Avendo un livello di aggregazione superiore e uno inferiore si sono riportati solo gli inferiori per non avere i totali delle sotto-voci a distorcere il quadro d’insieme.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it-IT" dirty="0"/>
              <a:t>Dati in valori assoluti.</a:t>
            </a:r>
          </a:p>
          <a:p>
            <a:endParaRPr lang="it-IT" dirty="0"/>
          </a:p>
          <a:p>
            <a:r>
              <a:rPr lang="it-I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9331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53F920-1FA4-4F3E-9350-D095E27EA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7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252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Nova</vt:lpstr>
      <vt:lpstr>Arial Nova Light</vt:lpstr>
      <vt:lpstr>Wingdings 2</vt:lpstr>
      <vt:lpstr>SlateVTI</vt:lpstr>
      <vt:lpstr>Comuni Italiani</vt:lpstr>
      <vt:lpstr>Gli elementi dell’ analisi</vt:lpstr>
      <vt:lpstr>Il dataset</vt:lpstr>
      <vt:lpstr>Mappa geografica</vt:lpstr>
      <vt:lpstr>Box Plot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 Italiani</dc:title>
  <dc:creator>Leonardo Bordoni</dc:creator>
  <cp:lastModifiedBy>Leonardo Bordoni</cp:lastModifiedBy>
  <cp:revision>5</cp:revision>
  <dcterms:created xsi:type="dcterms:W3CDTF">2020-09-14T20:14:31Z</dcterms:created>
  <dcterms:modified xsi:type="dcterms:W3CDTF">2020-09-14T20:55:32Z</dcterms:modified>
</cp:coreProperties>
</file>